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73" r:id="rId5"/>
    <p:sldId id="272" r:id="rId6"/>
    <p:sldId id="261" r:id="rId7"/>
    <p:sldId id="262" r:id="rId8"/>
    <p:sldId id="288" r:id="rId9"/>
    <p:sldId id="287" r:id="rId10"/>
    <p:sldId id="286" r:id="rId11"/>
    <p:sldId id="285" r:id="rId12"/>
    <p:sldId id="283" r:id="rId13"/>
    <p:sldId id="281" r:id="rId14"/>
    <p:sldId id="290" r:id="rId15"/>
    <p:sldId id="289" r:id="rId16"/>
    <p:sldId id="291" r:id="rId17"/>
    <p:sldId id="280" r:id="rId18"/>
    <p:sldId id="295" r:id="rId19"/>
    <p:sldId id="292" r:id="rId20"/>
    <p:sldId id="294" r:id="rId21"/>
    <p:sldId id="279" r:id="rId22"/>
    <p:sldId id="276" r:id="rId23"/>
    <p:sldId id="296" r:id="rId24"/>
    <p:sldId id="297" r:id="rId25"/>
    <p:sldId id="298" r:id="rId26"/>
    <p:sldId id="314" r:id="rId27"/>
    <p:sldId id="299" r:id="rId28"/>
    <p:sldId id="308" r:id="rId29"/>
    <p:sldId id="312" r:id="rId30"/>
    <p:sldId id="300" r:id="rId31"/>
    <p:sldId id="301" r:id="rId32"/>
    <p:sldId id="302" r:id="rId33"/>
    <p:sldId id="303" r:id="rId34"/>
    <p:sldId id="304" r:id="rId35"/>
    <p:sldId id="278" r:id="rId36"/>
    <p:sldId id="311" r:id="rId37"/>
    <p:sldId id="310" r:id="rId38"/>
    <p:sldId id="313" r:id="rId39"/>
    <p:sldId id="264" r:id="rId40"/>
    <p:sldId id="266" r:id="rId41"/>
    <p:sldId id="27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26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4E424-B41F-4A3B-98E4-58827DB35287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5E0E7-8636-4E0A-9ED9-BF67095EF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pace.mit.edu/home/kanderss/clusters2010/abell1689.jp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dan.umn.edu/cdms/index2.s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>
                <a:hlinkClick r:id="rId3"/>
              </a:rPr>
              <a:t>http://space.mit.edu/home/kanderss/clusters2010/abell1689.jpg</a:t>
            </a:r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6A59DA-3622-4218-9E59-2F48DBEDBDC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Cluster: ZwCl 0024+1652</a:t>
            </a:r>
            <a:br>
              <a:rPr lang="en-US" smtClean="0"/>
            </a:b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B63C34-AEA1-4037-9034-7B6D539408D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93B3E2-0620-485B-9E38-5EED38D1F4A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>
                <a:hlinkClick r:id="rId3"/>
              </a:rPr>
              <a:t>http://www.sudan.umn.edu/cdms/index2.shtml</a:t>
            </a: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AA1770-C376-4EB2-9739-27BE26159F4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L</a:t>
            </a:r>
            <a:r>
              <a:rPr lang="en-US" baseline="-25000" smtClean="0"/>
              <a:t>x</a:t>
            </a:r>
            <a:r>
              <a:rPr lang="en-US" smtClean="0"/>
              <a:t> &gt; 10</a:t>
            </a:r>
            <a:r>
              <a:rPr lang="en-US" baseline="30000" smtClean="0"/>
              <a:t>44</a:t>
            </a:r>
            <a:r>
              <a:rPr lang="en-US" smtClean="0"/>
              <a:t> ergs/s</a:t>
            </a:r>
          </a:p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93D149-E53E-49D6-9BEE-80849A00243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04F77E-CD9D-41B5-94A5-2C0415EE6271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Make regions more clear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54CDFD-195A-4F03-8F4A-D3B8EF6AACA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X-ray peak: through statistics of counts from the center….</a:t>
            </a:r>
          </a:p>
          <a:p>
            <a:pPr>
              <a:spcBef>
                <a:spcPct val="0"/>
              </a:spcBef>
            </a:pPr>
            <a:r>
              <a:rPr lang="en-US" smtClean="0"/>
              <a:t>Compare with BCG positions just to see if our clusters are in merging phase or in relaxed phase….</a:t>
            </a:r>
          </a:p>
          <a:p>
            <a:pPr>
              <a:spcBef>
                <a:spcPct val="0"/>
              </a:spcBef>
            </a:pPr>
            <a:r>
              <a:rPr lang="en-US" smtClean="0"/>
              <a:t>2r500 very close to virial radius of the cluster…</a:t>
            </a:r>
          </a:p>
          <a:p>
            <a:pPr>
              <a:spcBef>
                <a:spcPct val="0"/>
              </a:spcBef>
            </a:pPr>
            <a:r>
              <a:rPr lang="en-US" smtClean="0"/>
              <a:t>Put former and recent images to show difference…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601A53-1677-4896-B1CC-D6328324A6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4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2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6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7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4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7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6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AAF69-C025-4E59-97A2-693B44650E7F}" type="datetimeFigureOut">
              <a:rPr lang="en-US" smtClean="0"/>
              <a:t>8/1/2013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0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AAF69-C025-4E59-97A2-693B44650E7F}" type="datetimeFigureOut">
              <a:rPr lang="en-US" smtClean="0"/>
              <a:t>7/31/2013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18642-6BD4-4252-9C65-89D7ADC29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17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SUUSER\Documents\Study\Study\Summer Research\2013\DAAD-RISE\Research\abell168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676400"/>
            <a:ext cx="8153400" cy="147002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Studying the Dynamical Disturbance in Galaxy Clusters Cores through Analysis of </a:t>
            </a:r>
            <a:r>
              <a:rPr lang="en-US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Chandra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X-ray Observations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553200" cy="2057400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Biswas</a:t>
            </a:r>
            <a:r>
              <a:rPr lang="en-US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Sharma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Morehead State University, KY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Supervisor PhD Student: Alberto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Doria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Argelander-Institut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für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Astronomie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Rheinische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Friedrich-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Wilhelms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Universität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Bonn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3" name="Picture 2" descr="C:\Users\MSUUSER\Documents\Study\Study\Summer Research\2013\DAAD-RISE\Research\aifa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63" y="0"/>
            <a:ext cx="2408237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 August </a:t>
            </a:r>
            <a:r>
              <a:rPr lang="en-US" dirty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5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Subtracted all but ACIS I chips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5" name="Picture 3" descr="E:\More pics\Screenshot from 2013-08-01 14_45_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0" t="29123" r="24899" b="10550"/>
          <a:stretch/>
        </p:blipFill>
        <p:spPr bwMode="auto">
          <a:xfrm>
            <a:off x="2094614" y="2209800"/>
            <a:ext cx="424658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sources and cluster region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9" name="Picture 3" descr="E:\More pics\Screenshot from 2013-08-01 14_46_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4" t="29457" r="19402" b="9081"/>
          <a:stretch/>
        </p:blipFill>
        <p:spPr bwMode="auto">
          <a:xfrm>
            <a:off x="2286000" y="2286000"/>
            <a:ext cx="4210494" cy="39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9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Bad box?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 descr="E:\AIfaPresentation\Screenshot from 2013-08-01 11_07_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3" t="28571" r="24694" b="8163"/>
          <a:stretch/>
        </p:blipFill>
        <p:spPr bwMode="auto">
          <a:xfrm>
            <a:off x="2651760" y="2438400"/>
            <a:ext cx="4008120" cy="37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7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Flare subtraction – create background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194" name="Picture 2" descr="E:\AIfaPresentation\Screenshot from 2013-08-01 11_09_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  <a14:imgEffect>
                      <a14:brightnessContrast bright="70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29255" r="24255" b="8245"/>
          <a:stretch/>
        </p:blipFill>
        <p:spPr bwMode="auto">
          <a:xfrm>
            <a:off x="2362200" y="2514600"/>
            <a:ext cx="4419600" cy="390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5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Flare subtraction – background creation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E:\AIfaPresentation\Screenshot from 2013-08-01 11_12_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8" t="29902" r="28461" b="9140"/>
          <a:stretch/>
        </p:blipFill>
        <p:spPr bwMode="auto">
          <a:xfrm>
            <a:off x="2209800" y="2560320"/>
            <a:ext cx="4572000" cy="39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66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Flare subtraction – </a:t>
            </a:r>
            <a:r>
              <a:rPr lang="en-US" dirty="0" err="1" smtClean="0"/>
              <a:t>lc_clean</a:t>
            </a:r>
            <a:r>
              <a:rPr lang="en-US" dirty="0" smtClean="0"/>
              <a:t>/</a:t>
            </a:r>
            <a:r>
              <a:rPr lang="en-US" dirty="0" err="1" smtClean="0"/>
              <a:t>lc_sigma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C:\Users\MSUUSER\Documents\Study\Study\Summer Research\2013\DAAD-RISE\Research\AIfA_Presentation\Screenshot from 2013-06-13 14_52_5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 t="10989" r="14285" b="12362"/>
          <a:stretch/>
        </p:blipFill>
        <p:spPr bwMode="auto">
          <a:xfrm>
            <a:off x="1371600" y="2362200"/>
            <a:ext cx="5791200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14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Flare subtraction – clean file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1266" name="Picture 2" descr="E:\AIfaPresentation\Screenshot from 2013-08-01 11_14_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1" t="28449" r="26667" b="7758"/>
          <a:stretch/>
        </p:blipFill>
        <p:spPr bwMode="auto">
          <a:xfrm>
            <a:off x="2286000" y="2438400"/>
            <a:ext cx="4221480" cy="39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Xray</a:t>
            </a:r>
            <a:r>
              <a:rPr lang="en-US" dirty="0" smtClean="0"/>
              <a:t> peak &gt; Background subtraction &gt; average background surface brightness</a:t>
            </a:r>
          </a:p>
        </p:txBody>
      </p:sp>
    </p:spTree>
    <p:extLst>
      <p:ext uri="{BB962C8B-B14F-4D97-AF65-F5344CB8AC3E}">
        <p14:creationId xmlns:p14="http://schemas.microsoft.com/office/powerpoint/2010/main" val="349066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bkg_counts.reg</a:t>
            </a:r>
          </a:p>
        </p:txBody>
      </p:sp>
      <p:pic>
        <p:nvPicPr>
          <p:cNvPr id="12290" name="Picture 2" descr="E:\AIfaPresentation\Screenshot from 2013-08-01 11_15_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2" t="28192" r="28085" b="9042"/>
          <a:stretch/>
        </p:blipFill>
        <p:spPr bwMode="auto">
          <a:xfrm>
            <a:off x="2438400" y="2330528"/>
            <a:ext cx="4191000" cy="40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Fluximage</a:t>
            </a:r>
            <a:r>
              <a:rPr lang="en-US" dirty="0" smtClean="0"/>
              <a:t> – soft, hard, broad, bin4, bin5, bin6, bin7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4" name="Picture 2" descr="E:\AIfaPresentation\Screenshot from 2013-08-01 11_17_2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0" t="30935" r="26186" b="9065"/>
          <a:stretch/>
        </p:blipFill>
        <p:spPr bwMode="auto">
          <a:xfrm>
            <a:off x="2712720" y="2372109"/>
            <a:ext cx="3992880" cy="402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24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and Motivation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Reduction</a:t>
            </a:r>
          </a:p>
          <a:p>
            <a:r>
              <a:rPr lang="en-US" dirty="0" smtClean="0"/>
              <a:t>Data Analysis</a:t>
            </a:r>
            <a:endParaRPr lang="en-US" dirty="0" smtClean="0"/>
          </a:p>
          <a:p>
            <a:r>
              <a:rPr lang="en-US" dirty="0" smtClean="0"/>
              <a:t>Results </a:t>
            </a:r>
            <a:r>
              <a:rPr lang="en-US" dirty="0" smtClean="0"/>
              <a:t>and Future </a:t>
            </a:r>
            <a:r>
              <a:rPr lang="en-US" dirty="0" smtClean="0"/>
              <a:t>Work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 July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30950B-571E-4DE0-91A0-90182F682379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convolve</a:t>
            </a:r>
            <a:r>
              <a:rPr lang="en-US" dirty="0" smtClean="0"/>
              <a:t> – </a:t>
            </a:r>
            <a:r>
              <a:rPr lang="en-US" dirty="0"/>
              <a:t>G</a:t>
            </a:r>
            <a:r>
              <a:rPr lang="en-US" dirty="0" smtClean="0"/>
              <a:t>aussian parameters (sigma) 2,3,4 tested</a:t>
            </a:r>
          </a:p>
        </p:txBody>
      </p:sp>
      <p:pic>
        <p:nvPicPr>
          <p:cNvPr id="14338" name="Picture 2" descr="E:\AIfaPresentation\Screenshot from 2013-08-01 11_19_26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4" t="30783" r="26133" b="10241"/>
          <a:stretch/>
        </p:blipFill>
        <p:spPr bwMode="auto">
          <a:xfrm>
            <a:off x="533400" y="2971800"/>
            <a:ext cx="3505200" cy="32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E:\AIfaPresentation\Screenshot from 2013-08-01 11_20_36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32655" r="26974" b="10770"/>
          <a:stretch/>
        </p:blipFill>
        <p:spPr bwMode="auto">
          <a:xfrm>
            <a:off x="5334000" y="2895600"/>
            <a:ext cx="3352800" cy="338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mimgcalc</a:t>
            </a:r>
            <a:r>
              <a:rPr lang="en-US" dirty="0" smtClean="0"/>
              <a:t> with values to subtract =&gt; background subtracted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6389" name="Picture 5" descr="E:\AIfaPresentation\Screenshot from 2013-08-01 11_22_2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4" t="30817" r="26168" b="9788"/>
          <a:stretch/>
        </p:blipFill>
        <p:spPr bwMode="auto">
          <a:xfrm>
            <a:off x="2636520" y="2590799"/>
            <a:ext cx="397764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checked which combinations of bin and </a:t>
            </a:r>
            <a:r>
              <a:rPr lang="en-US" dirty="0"/>
              <a:t>G</a:t>
            </a:r>
            <a:r>
              <a:rPr lang="en-US" dirty="0" smtClean="0"/>
              <a:t>aussian parameters gave good files, i.e., files without negative counts</a:t>
            </a:r>
          </a:p>
          <a:p>
            <a:endParaRPr lang="en-US" dirty="0"/>
          </a:p>
        </p:txBody>
      </p:sp>
      <p:pic>
        <p:nvPicPr>
          <p:cNvPr id="4" name="Picture 3" descr="E:\AIfaPresentation\Screenshot from 2013-08-01 11_24_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3" t="31103" r="26699" b="9633"/>
          <a:stretch/>
        </p:blipFill>
        <p:spPr bwMode="auto">
          <a:xfrm>
            <a:off x="685800" y="3352799"/>
            <a:ext cx="3124200" cy="316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:\AIfaPresentation\Screenshot from 2013-08-01 11_24_5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6" t="31797" r="26248" b="11129"/>
          <a:stretch/>
        </p:blipFill>
        <p:spPr bwMode="auto">
          <a:xfrm>
            <a:off x="5105399" y="3352798"/>
            <a:ext cx="3320943" cy="316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5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Fimgstat</a:t>
            </a:r>
            <a:r>
              <a:rPr lang="en-US" dirty="0" smtClean="0"/>
              <a:t> to get X-ray peaks</a:t>
            </a:r>
          </a:p>
          <a:p>
            <a:endParaRPr lang="en-US" dirty="0"/>
          </a:p>
        </p:txBody>
      </p:sp>
      <p:pic>
        <p:nvPicPr>
          <p:cNvPr id="17410" name="Picture 2" descr="E:\AIfaPresentation\Screenshot from 2013-08-01 11_30_2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9" r="46500" b="9191"/>
          <a:stretch/>
        </p:blipFill>
        <p:spPr bwMode="auto">
          <a:xfrm>
            <a:off x="2438400" y="2438400"/>
            <a:ext cx="4267200" cy="39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6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BCG/WL centers from Alberto’s work</a:t>
            </a:r>
          </a:p>
          <a:p>
            <a:endParaRPr lang="en-US" dirty="0"/>
          </a:p>
        </p:txBody>
      </p:sp>
      <p:pic>
        <p:nvPicPr>
          <p:cNvPr id="18434" name="Picture 2" descr="E:\AIfaPresentation\Screenshot from 2013-08-01 11_31_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41" r="51219" b="8707"/>
          <a:stretch/>
        </p:blipFill>
        <p:spPr bwMode="auto">
          <a:xfrm>
            <a:off x="2438400" y="2286000"/>
            <a:ext cx="4267200" cy="419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15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Offsets checked with ds9 ruler and verified manually with formulas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9458" name="Picture 2" descr="E:\AIfaPresentation\Screenshot from 2013-08-01 11_37_5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t="29258" r="5712" b="4497"/>
          <a:stretch/>
        </p:blipFill>
        <p:spPr bwMode="auto">
          <a:xfrm>
            <a:off x="1234440" y="2590800"/>
            <a:ext cx="6537960" cy="401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pic>
        <p:nvPicPr>
          <p:cNvPr id="6" name="Picture 3" descr="E:\More pics\MMT_Offset_Plo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22437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7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CL0030+2618</a:t>
            </a:r>
            <a:endParaRPr lang="en-US" dirty="0"/>
          </a:p>
        </p:txBody>
      </p:sp>
      <p:pic>
        <p:nvPicPr>
          <p:cNvPr id="20482" name="Picture 2" descr="E:\AIfaPresentation\Screenshot from 2013-08-01 11_53_3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5" t="29439" r="5570" b="7757"/>
          <a:stretch/>
        </p:blipFill>
        <p:spPr bwMode="auto">
          <a:xfrm>
            <a:off x="1828800" y="1447800"/>
            <a:ext cx="5562600" cy="512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CL0159+0030</a:t>
            </a:r>
            <a:endParaRPr lang="en-US" dirty="0"/>
          </a:p>
        </p:txBody>
      </p:sp>
      <p:pic>
        <p:nvPicPr>
          <p:cNvPr id="27650" name="Picture 2" descr="C:\Users\MSUUSER\Documents\Study\Study\Summer Research\2013\DAAD-RISE\Research\AIfA_Presentation\Screenshot from 2013-08-01 11_52_2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6" t="31778" r="16578" b="10666"/>
          <a:stretch/>
        </p:blipFill>
        <p:spPr bwMode="auto">
          <a:xfrm>
            <a:off x="1905000" y="1363979"/>
            <a:ext cx="5410200" cy="524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3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CL0230+1836</a:t>
            </a:r>
            <a:endParaRPr lang="en-US" dirty="0"/>
          </a:p>
        </p:txBody>
      </p:sp>
      <p:sp>
        <p:nvSpPr>
          <p:cNvPr id="3" name="AutoShape 2" descr="https://mail-attachment.googleusercontent.com/attachment/u/0/?ui=2&amp;ik=6d45234e9b&amp;view=att&amp;th=14039a22c6a9cb2c&amp;attid=0.1&amp;disp=inline&amp;realattid=f_hjtvq0kc0&amp;safe=1&amp;zw&amp;saduie=AG9B_P9e5aXkmVxmi4trC522ZkLg&amp;sadet=1375357493169&amp;sads=rILh8v2CyRU9petJwaXr11c8Vfo&amp;sadssc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5" name="Picture 3" descr="E:\AIfaPresentation\Screenshot from 2013-08-01 13_27_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0" t="29883" r="33548" b="9227"/>
          <a:stretch/>
        </p:blipFill>
        <p:spPr bwMode="auto">
          <a:xfrm>
            <a:off x="1828800" y="1447800"/>
            <a:ext cx="5486400" cy="49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46075" lvl="1" indent="-346075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 smtClean="0"/>
              <a:t>X-ray emission from hot </a:t>
            </a:r>
            <a:r>
              <a:rPr lang="en-US" sz="3200" dirty="0" err="1" smtClean="0"/>
              <a:t>intracluster</a:t>
            </a:r>
            <a:r>
              <a:rPr lang="en-US" sz="3200" dirty="0" smtClean="0"/>
              <a:t> gas</a:t>
            </a:r>
          </a:p>
          <a:p>
            <a:pPr marL="346075" lvl="1" indent="-346075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 smtClean="0"/>
              <a:t>Brightest </a:t>
            </a:r>
            <a:r>
              <a:rPr lang="en-US" sz="3200" dirty="0"/>
              <a:t>Cluster </a:t>
            </a:r>
            <a:r>
              <a:rPr lang="en-US" sz="3200" dirty="0" smtClean="0"/>
              <a:t>Galaxy</a:t>
            </a:r>
            <a:br>
              <a:rPr lang="en-US" sz="3200" dirty="0" smtClean="0"/>
            </a:br>
            <a:r>
              <a:rPr lang="en-US" sz="3200" dirty="0" smtClean="0"/>
              <a:t>(BCG</a:t>
            </a:r>
            <a:r>
              <a:rPr lang="en-US" sz="3200" dirty="0" smtClean="0"/>
              <a:t>)</a:t>
            </a:r>
          </a:p>
          <a:p>
            <a:pPr marL="346075" lvl="1" indent="-346075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 smtClean="0"/>
              <a:t>X-ray peak/BCG offset =&gt; Relaxed/</a:t>
            </a:r>
            <a:r>
              <a:rPr lang="en-US" sz="3200" dirty="0" err="1" smtClean="0"/>
              <a:t>unrelaxed</a:t>
            </a:r>
            <a:r>
              <a:rPr lang="en-US" sz="3200" dirty="0" smtClean="0"/>
              <a:t> </a:t>
            </a:r>
            <a:r>
              <a:rPr lang="en-US" sz="2400" i="1" dirty="0" smtClean="0"/>
              <a:t>(Katayama et al. 2003, Sanderson et al. 2009, Hudson et al. 2010, Mann &amp; </a:t>
            </a:r>
            <a:r>
              <a:rPr lang="en-US" sz="2400" i="1" dirty="0" err="1" smtClean="0"/>
              <a:t>Ebeling</a:t>
            </a:r>
            <a:r>
              <a:rPr lang="en-US" sz="2400" i="1" dirty="0" smtClean="0"/>
              <a:t> 2012)</a:t>
            </a:r>
            <a:endParaRPr lang="en-US" sz="24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 July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E55383-DB29-41D3-8AE3-5949B0FACF49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5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CL0809+2811</a:t>
            </a:r>
            <a:endParaRPr lang="en-US" dirty="0"/>
          </a:p>
        </p:txBody>
      </p:sp>
      <p:pic>
        <p:nvPicPr>
          <p:cNvPr id="21506" name="Picture 2" descr="E:\AIfaPresentation\Screenshot from 2013-08-01 11_55_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9" t="30086" r="4412" b="8309"/>
          <a:stretch/>
        </p:blipFill>
        <p:spPr bwMode="auto">
          <a:xfrm>
            <a:off x="2514600" y="1600200"/>
            <a:ext cx="4312920" cy="47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85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CL1357+6232</a:t>
            </a:r>
            <a:endParaRPr lang="en-US" dirty="0"/>
          </a:p>
        </p:txBody>
      </p:sp>
      <p:pic>
        <p:nvPicPr>
          <p:cNvPr id="22530" name="Picture 2" descr="E:\AIfaPresentation\Screenshot from 2013-08-01 11_56_4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9" t="30011" r="6796" b="7443"/>
          <a:stretch/>
        </p:blipFill>
        <p:spPr bwMode="auto">
          <a:xfrm>
            <a:off x="1828800" y="1600200"/>
            <a:ext cx="5593080" cy="484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5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</a:t>
            </a:r>
            <a:r>
              <a:rPr lang="en-US" dirty="0" smtClean="0"/>
              <a:t> 1641+4001</a:t>
            </a:r>
            <a:endParaRPr lang="en-US" dirty="0"/>
          </a:p>
        </p:txBody>
      </p:sp>
      <p:pic>
        <p:nvPicPr>
          <p:cNvPr id="23554" name="Picture 2" descr="E:\AIfaPresentation\Screenshot from 2013-08-01 11_57_4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28889" r="20489" b="8000"/>
          <a:stretch/>
        </p:blipFill>
        <p:spPr bwMode="auto">
          <a:xfrm>
            <a:off x="1676400" y="1371600"/>
            <a:ext cx="5867400" cy="50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20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</a:t>
            </a:r>
            <a:r>
              <a:rPr lang="en-US" dirty="0" smtClean="0"/>
              <a:t> 1701+6414</a:t>
            </a:r>
            <a:endParaRPr lang="en-US" dirty="0"/>
          </a:p>
        </p:txBody>
      </p:sp>
      <p:pic>
        <p:nvPicPr>
          <p:cNvPr id="24578" name="Picture 2" descr="E:\AIfaPresentation\Screenshot from 2013-08-01 11_59_1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29778" r="20489" b="9555"/>
          <a:stretch/>
        </p:blipFill>
        <p:spPr bwMode="auto">
          <a:xfrm>
            <a:off x="1828800" y="1392883"/>
            <a:ext cx="5562600" cy="523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4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</a:t>
            </a:r>
            <a:r>
              <a:rPr lang="en-US" dirty="0" smtClean="0"/>
              <a:t> 1416+4446</a:t>
            </a:r>
            <a:endParaRPr lang="en-US" dirty="0"/>
          </a:p>
        </p:txBody>
      </p:sp>
      <p:pic>
        <p:nvPicPr>
          <p:cNvPr id="25603" name="Picture 3" descr="E:\AIfaPresentation\Screenshot from 2013-08-01 12_00_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2" t="28445" r="9289" b="8549"/>
          <a:stretch/>
        </p:blipFill>
        <p:spPr bwMode="auto">
          <a:xfrm>
            <a:off x="1905000" y="1371599"/>
            <a:ext cx="5486400" cy="515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clusters</a:t>
            </a:r>
          </a:p>
          <a:p>
            <a:r>
              <a:rPr lang="en-US" dirty="0" smtClean="0"/>
              <a:t>Error bars on X-ray peaks</a:t>
            </a:r>
          </a:p>
          <a:p>
            <a:r>
              <a:rPr lang="en-US" dirty="0" smtClean="0"/>
              <a:t>Emission weighted centers (use?)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7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Picture 2" descr="C:\Users\MSUUSER\Documents\Study\Study\Summer Research\2013\DAAD-RISE\Research\AIfA_Presentation\MMT_Offset_Plot_Errorba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086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7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</a:t>
            </a:r>
            <a:r>
              <a:rPr lang="en-US" dirty="0" err="1" smtClean="0"/>
              <a:t>uncnts</a:t>
            </a:r>
            <a:r>
              <a:rPr lang="en-US" dirty="0" smtClean="0"/>
              <a:t> on </a:t>
            </a:r>
            <a:r>
              <a:rPr lang="en-US" dirty="0" err="1" smtClean="0"/>
              <a:t>fluximages</a:t>
            </a:r>
            <a:r>
              <a:rPr lang="en-US" dirty="0" smtClean="0"/>
              <a:t> with bkg_counts.reg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9" r="2034" b="10450"/>
          <a:stretch/>
        </p:blipFill>
        <p:spPr bwMode="auto">
          <a:xfrm>
            <a:off x="152400" y="2590800"/>
            <a:ext cx="8808720" cy="361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 July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377A79-C560-4410-97E6-A381A381404A}" type="slidenum">
              <a:rPr lang="en-US"/>
              <a:pPr>
                <a:defRPr/>
              </a:pPr>
              <a:t>39</a:t>
            </a:fld>
            <a:endParaRPr lang="en-US"/>
          </a:p>
        </p:txBody>
      </p:sp>
      <p:pic>
        <p:nvPicPr>
          <p:cNvPr id="10246" name="Picture 2" descr="C:\Users\MSUUSER\Documents\Study\Study\Summer Research\2013\DAAD-RISE\Research\Screenshot from 2013-07-03 20_00_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" b="2518"/>
          <a:stretch>
            <a:fillRect/>
          </a:stretch>
        </p:blipFill>
        <p:spPr bwMode="auto">
          <a:xfrm>
            <a:off x="-20638" y="0"/>
            <a:ext cx="91646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17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smtClean="0"/>
              <a:t>X-ray peak</a:t>
            </a:r>
            <a:r>
              <a:rPr lang="en-US" smtClean="0"/>
              <a:t>: found by analysis of </a:t>
            </a:r>
            <a:r>
              <a:rPr lang="en-US" i="1" smtClean="0"/>
              <a:t>Chandra</a:t>
            </a:r>
            <a:r>
              <a:rPr lang="en-US" smtClean="0"/>
              <a:t> X-ray observations</a:t>
            </a:r>
          </a:p>
          <a:p>
            <a:r>
              <a:rPr lang="en-US" sz="4000" b="1" smtClean="0"/>
              <a:t>BCG location</a:t>
            </a:r>
            <a:r>
              <a:rPr lang="en-US" smtClean="0"/>
              <a:t>: found by analysis of optical observations</a:t>
            </a:r>
          </a:p>
          <a:p>
            <a:r>
              <a:rPr lang="en-US" sz="4000" b="1" smtClean="0"/>
              <a:t>Dynamical disturbance measurement</a:t>
            </a:r>
            <a:r>
              <a:rPr lang="en-US" smtClean="0"/>
              <a:t>: in </a:t>
            </a:r>
            <a:r>
              <a:rPr lang="en-US" u="sng" smtClean="0"/>
              <a:t>relaxed clusters</a:t>
            </a:r>
            <a:r>
              <a:rPr lang="en-US" smtClean="0"/>
              <a:t>, BCG’s location </a:t>
            </a:r>
            <a:r>
              <a:rPr lang="en-US" u="sng" smtClean="0"/>
              <a:t>coincides</a:t>
            </a:r>
            <a:r>
              <a:rPr lang="en-US" smtClean="0"/>
              <a:t> with the X-ray peak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 July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40D80B-8327-4C21-97F2-68A2AD18C193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SUUSER\Documents\Study\Study\Summer Research\2013\DAAD-RISE\Research\presentationmaterials\Screenshot from 2013-07-01 17_10_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31" r="50000" b="6944"/>
          <a:stretch>
            <a:fillRect/>
          </a:stretch>
        </p:blipFill>
        <p:spPr bwMode="auto">
          <a:xfrm>
            <a:off x="0" y="1409700"/>
            <a:ext cx="4217988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Preliminary Results and Future Work</a:t>
            </a:r>
            <a:endParaRPr lang="en-US" dirty="0"/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 July 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9F40EC-4E8C-4B22-A96C-53E98066F4B1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2" descr="C:\Users\MSUUSER\Documents\Study\Study\Summer Research\2013\DAAD-RISE\Research\presentationmaterials\Screenshot from 2013-07-01 17_10_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7" t="29190" r="-328" b="12648"/>
          <a:stretch>
            <a:fillRect/>
          </a:stretch>
        </p:blipFill>
        <p:spPr bwMode="auto">
          <a:xfrm>
            <a:off x="4953000" y="1390650"/>
            <a:ext cx="421798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58825" y="5765800"/>
            <a:ext cx="27003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Uncleaned observation file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834063" y="5732463"/>
            <a:ext cx="2455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Cleaned observation file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19600" y="3587750"/>
            <a:ext cx="381000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34950"/>
            <a:ext cx="4198938" cy="593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264275" y="6216650"/>
            <a:ext cx="15382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/>
              <a:t>Offset analysis</a:t>
            </a:r>
          </a:p>
          <a:p>
            <a:pPr algn="ctr"/>
            <a:r>
              <a:rPr lang="en-US" baseline="-25000"/>
              <a:t>Katayama et al. 2002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4419600" y="3365500"/>
            <a:ext cx="381000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5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0405E-6 L -0.54722 0.0039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61" y="1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526E-6 L -0.53889 -0.0009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44" y="-4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3526E-6 L -0.59722 -0.0009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61" y="-4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307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6" grpId="1"/>
      <p:bldP spid="10" grpId="0"/>
      <p:bldP spid="10" grpId="1"/>
      <p:bldP spid="7" grpId="0" animBg="1"/>
      <p:bldP spid="7" grpId="1" animBg="1"/>
      <p:bldP spid="9" grpId="0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SUUSER\Documents\Study\Study\Summer Research\2013\DAAD-RISE\Research\Screenshots\StructureForm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29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Mass approximation:</a:t>
            </a:r>
          </a:p>
          <a:p>
            <a:pPr lvl="1">
              <a:buFont typeface="Wingdings" pitchFamily="2" charset="2"/>
              <a:buChar char="§"/>
            </a:pPr>
            <a:r>
              <a:rPr lang="en-US" smtClean="0"/>
              <a:t>Gravitational lensing</a:t>
            </a:r>
          </a:p>
          <a:p>
            <a:pPr lvl="1">
              <a:buFont typeface="Wingdings" pitchFamily="2" charset="2"/>
              <a:buChar char="§"/>
            </a:pPr>
            <a:r>
              <a:rPr lang="en-US" smtClean="0"/>
              <a:t>X-ray luminosity</a:t>
            </a:r>
          </a:p>
          <a:p>
            <a:pPr lvl="2">
              <a:buFont typeface="Wingdings" pitchFamily="2" charset="2"/>
              <a:buChar char="Ø"/>
            </a:pPr>
            <a:r>
              <a:rPr lang="en-US" smtClean="0"/>
              <a:t> Hydrostatic  Equilibrium</a:t>
            </a:r>
          </a:p>
          <a:p>
            <a:r>
              <a:rPr lang="en-US" smtClean="0"/>
              <a:t>Hydrostatic equilibrium </a:t>
            </a:r>
            <a:br>
              <a:rPr lang="en-US" smtClean="0"/>
            </a:br>
            <a:r>
              <a:rPr lang="en-US" smtClean="0"/>
              <a:t>assumed in unrelaxed clusters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 July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90E6B3-3DDB-4B86-9CD4-01CA67376BBA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1026" name="Picture 2" descr="C:\Users\MSUUSER\Documents\Study\Study\Summer Research\2013\DAAD-RISE\Research\presentationmaterials\comaX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273550"/>
            <a:ext cx="26670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24400" y="3657600"/>
            <a:ext cx="2459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u="sng"/>
              <a:t>cannot</a:t>
            </a:r>
            <a:r>
              <a:rPr lang="en-US" sz="3200"/>
              <a:t> be</a:t>
            </a:r>
          </a:p>
        </p:txBody>
      </p:sp>
      <p:pic>
        <p:nvPicPr>
          <p:cNvPr id="2050" name="Picture 2" descr="C:\Users\MSUUSER\Documents\Study\Study\Summer Research\2013\DAAD-RISE\Research\grav_le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668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750" fill="hold"/>
                                        <p:tgtEl>
                                          <p:spTgt spid="2050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Data Reduction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 Sampling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 July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5C0AE2-C256-482C-9B36-0FC6422A0EBC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886325" y="5486400"/>
            <a:ext cx="354647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lvl="1"/>
            <a:r>
              <a:rPr lang="en-US" sz="2800"/>
              <a:t>Flux limited sample </a:t>
            </a:r>
          </a:p>
          <a:p>
            <a:pPr lvl="1"/>
            <a:r>
              <a:rPr lang="en-US" sz="2000"/>
              <a:t>36 clusters (0.35 &lt; z &lt; 0.89)</a:t>
            </a:r>
          </a:p>
          <a:p>
            <a:pPr lvl="1"/>
            <a:r>
              <a:rPr lang="en-US" sz="2800"/>
              <a:t>	</a:t>
            </a:r>
          </a:p>
          <a:p>
            <a:endParaRPr lang="en-US" sz="280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948363" y="4538663"/>
            <a:ext cx="1422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/>
              <a:t>Credit: Holger Israel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276600" y="2989263"/>
            <a:ext cx="793750" cy="24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6361907" y="5066506"/>
            <a:ext cx="596900" cy="242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2362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400d </a:t>
            </a:r>
          </a:p>
          <a:p>
            <a:r>
              <a:rPr lang="en-US" sz="2800" dirty="0" smtClean="0"/>
              <a:t>Cosmological Sample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3" y="1219200"/>
            <a:ext cx="4560887" cy="330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62000" y="4130619"/>
            <a:ext cx="141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200" dirty="0" err="1"/>
              <a:t>Burenin</a:t>
            </a:r>
            <a:r>
              <a:rPr lang="en-US" sz="1200" dirty="0"/>
              <a:t> et al. 2007</a:t>
            </a:r>
          </a:p>
          <a:p>
            <a:r>
              <a:rPr lang="en-US" sz="1200" dirty="0" err="1"/>
              <a:t>Vikhlinin</a:t>
            </a:r>
            <a:r>
              <a:rPr lang="en-US" sz="1200" dirty="0"/>
              <a:t> et al. 2009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33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11" grpId="0" animBg="1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Data Reduction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en-US" i="1" dirty="0" smtClean="0"/>
              <a:t>Chandra</a:t>
            </a:r>
            <a:r>
              <a:rPr lang="en-US" dirty="0" smtClean="0"/>
              <a:t> X-ray Center</a:t>
            </a:r>
          </a:p>
        </p:txBody>
      </p:sp>
      <p:pic>
        <p:nvPicPr>
          <p:cNvPr id="8196" name="Picture 4" descr="C:\Users\MSUUSER\Documents\Study\Study\Stellar Necrology Lab\cxc_threads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270125"/>
            <a:ext cx="8153400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4 July 2013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AEFC1A-2829-4A21-ADDA-DC55103122D2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28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E:\AIfaPresentation\Screenshot from 2013-08-01 10_52_1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9" r="233" b="10775"/>
          <a:stretch/>
        </p:blipFill>
        <p:spPr bwMode="auto">
          <a:xfrm>
            <a:off x="457200" y="2438400"/>
            <a:ext cx="821193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6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Chandra_repro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1" name="Picture 3" descr="E:\More pics\Screenshot from 2013-08-01 14_43_5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0" t="29825" r="24486" b="8458"/>
          <a:stretch/>
        </p:blipFill>
        <p:spPr bwMode="auto">
          <a:xfrm>
            <a:off x="2514600" y="2286000"/>
            <a:ext cx="4343400" cy="434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ECVqZfbPUxRrOrTlxeRR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h1Mrao0G6WiAIFonybm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ULdYZ5ih8qukDocN1q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ECVqZfbPUxRrOrTlxeRR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ih1Mrao0G6WiAIFonybmU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ULdYZ5ih8qukDocN1qT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uvRbF9QiFjfZZ71dboVoP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467</Words>
  <Application>Microsoft Office PowerPoint</Application>
  <PresentationFormat>On-screen Show (4:3)</PresentationFormat>
  <Paragraphs>144</Paragraphs>
  <Slides>41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Studying the Dynamical Disturbance in Galaxy Clusters Cores through Analysis of Chandra X-ray Observations</vt:lpstr>
      <vt:lpstr>Outline</vt:lpstr>
      <vt:lpstr>Introduction</vt:lpstr>
      <vt:lpstr>Introduction</vt:lpstr>
      <vt:lpstr>Motivation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Reduction</vt:lpstr>
      <vt:lpstr>Data Analysis</vt:lpstr>
      <vt:lpstr>Data Analysis</vt:lpstr>
      <vt:lpstr>Data Analysis</vt:lpstr>
      <vt:lpstr>Data Analysis</vt:lpstr>
      <vt:lpstr>Data Analysis</vt:lpstr>
      <vt:lpstr>CL0030+2618</vt:lpstr>
      <vt:lpstr>CL0159+0030</vt:lpstr>
      <vt:lpstr>CL0230+1836</vt:lpstr>
      <vt:lpstr>CL0809+2811</vt:lpstr>
      <vt:lpstr>CL1357+6232</vt:lpstr>
      <vt:lpstr>Cl 1641+4001</vt:lpstr>
      <vt:lpstr>Cl 1701+6414</vt:lpstr>
      <vt:lpstr>Cl 1416+4446</vt:lpstr>
      <vt:lpstr>Future Work</vt:lpstr>
      <vt:lpstr>Thank You</vt:lpstr>
      <vt:lpstr>Results</vt:lpstr>
      <vt:lpstr>Data Reduction</vt:lpstr>
      <vt:lpstr>PowerPoint Presentation</vt:lpstr>
      <vt:lpstr>Preliminary Results and Future Work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MSUUSER</dc:creator>
  <cp:lastModifiedBy>MSUUSER</cp:lastModifiedBy>
  <cp:revision>43</cp:revision>
  <dcterms:created xsi:type="dcterms:W3CDTF">2013-07-31T21:58:01Z</dcterms:created>
  <dcterms:modified xsi:type="dcterms:W3CDTF">2013-08-01T12:59:33Z</dcterms:modified>
</cp:coreProperties>
</file>